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492" r:id="rId3"/>
    <p:sldId id="484" r:id="rId4"/>
    <p:sldId id="485" r:id="rId6"/>
    <p:sldId id="487" r:id="rId7"/>
    <p:sldId id="488" r:id="rId8"/>
    <p:sldId id="489" r:id="rId9"/>
    <p:sldId id="493" r:id="rId10"/>
    <p:sldId id="490" r:id="rId11"/>
    <p:sldId id="491" r:id="rId12"/>
    <p:sldId id="474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300" r:id="rId21"/>
    <p:sldId id="494" r:id="rId22"/>
    <p:sldId id="495" r:id="rId23"/>
    <p:sldId id="496" r:id="rId24"/>
    <p:sldId id="497" r:id="rId25"/>
    <p:sldId id="483" r:id="rId26"/>
  </p:sldIdLst>
  <p:sldSz cx="12190095" cy="685927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5"/>
    <a:srgbClr val="6583A8"/>
    <a:srgbClr val="5AD6BE"/>
    <a:srgbClr val="31C7C9"/>
    <a:srgbClr val="FFFFFF"/>
    <a:srgbClr val="F8F8F8"/>
    <a:srgbClr val="77A3C1"/>
    <a:srgbClr val="81B747"/>
    <a:srgbClr val="01ACBE"/>
    <a:srgbClr val="E25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78" autoAdjust="0"/>
    <p:restoredTop sz="95220" autoAdjust="0"/>
  </p:normalViewPr>
  <p:slideViewPr>
    <p:cSldViewPr snapToGrid="0" showGuides="1">
      <p:cViewPr>
        <p:scale>
          <a:sx n="89" d="100"/>
          <a:sy n="89" d="100"/>
        </p:scale>
        <p:origin x="171" y="-69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有时候直接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pip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install+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对应的包名并不能正确安装，或者安装后依旧会出现安装不完全的情况。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有时候直接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</a:rPr>
              <a:t>pip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install+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对应的包名并不能正确安装，或者安装后依旧会出现安装不完全的情况。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62388" y="368030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303282"/>
            <a:ext cx="12190413" cy="3862031"/>
          </a:xfrm>
          <a:prstGeom prst="rect">
            <a:avLst/>
          </a:prstGeom>
          <a:solidFill>
            <a:srgbClr val="004C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/>
          <p:nvPr/>
        </p:nvCxnSpPr>
        <p:spPr>
          <a:xfrm>
            <a:off x="0" y="1135117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0" y="5470635"/>
            <a:ext cx="12190413" cy="0"/>
          </a:xfrm>
          <a:prstGeom prst="line">
            <a:avLst/>
          </a:prstGeom>
          <a:ln w="76200">
            <a:solidFill>
              <a:srgbClr val="004C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69571" y="2270234"/>
            <a:ext cx="539180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计算机视觉</a:t>
            </a:r>
            <a:endParaRPr kumimoji="1" lang="en-US" altLang="zh-CN" sz="5400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ctr"/>
            <a:r>
              <a:rPr kumimoji="1"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oli SC" panose="02010600040101010101" pitchFamily="2" charset="-122"/>
                <a:ea typeface="Baoli SC" panose="02010600040101010101" pitchFamily="2" charset="-122"/>
              </a:rPr>
              <a:t>第四次</a:t>
            </a:r>
            <a:r>
              <a:rPr kumimoji="1"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Baoli SC" panose="02010600040101010101" pitchFamily="2" charset="-122"/>
                <a:ea typeface="Baoli SC" panose="02010600040101010101" pitchFamily="2" charset="-122"/>
              </a:rPr>
              <a:t>展示</a:t>
            </a:r>
            <a:endParaRPr kumimoji="1" lang="zh-CN" altLang="en-US" sz="5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0" y="6811027"/>
            <a:ext cx="12190413" cy="0"/>
          </a:xfrm>
          <a:prstGeom prst="line">
            <a:avLst/>
          </a:prstGeom>
          <a:ln w="190500">
            <a:solidFill>
              <a:srgbClr val="004C9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46631" y="5931813"/>
            <a:ext cx="489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小组成员：刘学梅、付鑫玉、徐民睿、万宇虹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91662" y="157437"/>
            <a:ext cx="3986905" cy="977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72964" y="1303281"/>
            <a:ext cx="5696607" cy="38610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3993334" y="1322078"/>
            <a:ext cx="8376285" cy="1440180"/>
            <a:chOff x="5159245" y="2700409"/>
            <a:chExt cx="8376285" cy="1440180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4010025" cy="8299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TPH-YOLOv5</a:t>
              </a:r>
              <a:endParaRPr kumimoji="1" lang="en-US" altLang="zh-CN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724"/>
              <a:ext cx="833818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1" indent="457200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针对低空无人机小目标识别的</a:t>
              </a:r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2400" dirty="0">
                  <a:solidFill>
                    <a:schemeClr val="bg1"/>
                  </a:solidFill>
                  <a:cs typeface="+mn-ea"/>
                  <a:sym typeface="+mn-lt"/>
                </a:rPr>
                <a:t>改进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6860" y="3098165"/>
            <a:ext cx="7693660" cy="2578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6778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改进方面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25145" y="1405890"/>
            <a:ext cx="1118235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增加了一个预测头用于微小物体检测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与其他三种预测头相结合，四头结构可以缓解剧烈的对象尺度变化带来的负面影响。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用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Transformer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编码器块替换了原始版本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YOLOv5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中的一些卷积块和</a:t>
            </a:r>
            <a:r>
              <a:rPr lang="en-US" altLang="zh-CN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CSP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瓶颈块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与原始瓶颈块相比，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编码器块可以捕获全局信息和丰富的上下文信息。每个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编码器包含两个子层。第一子层是多头注意层，第二子层（</a:t>
            </a:r>
            <a:r>
              <a:rPr lang="en-US" altLang="zh-CN" sz="2000" dirty="0"/>
              <a:t>MLP</a:t>
            </a:r>
            <a:r>
              <a:rPr lang="zh-CN" altLang="en-US" sz="2000" dirty="0"/>
              <a:t>）是全连接层。在每个子层之间使用剩余连接。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编码器块提高了捕获不同本地信息的能力。它还可以利用自我注意机制探索特征表征潜力。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注意力机制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indent="457200"/>
            <a:r>
              <a:rPr lang="zh-CN" altLang="en-US" sz="2000" dirty="0"/>
              <a:t>卷积块注意模块（</a:t>
            </a:r>
            <a:r>
              <a:rPr lang="en-US" altLang="zh-CN" sz="2000" dirty="0"/>
              <a:t>CBAM</a:t>
            </a:r>
            <a:r>
              <a:rPr lang="zh-CN" altLang="en-US" sz="2000" dirty="0"/>
              <a:t>）。</a:t>
            </a:r>
            <a:r>
              <a:rPr lang="en-US" altLang="zh-CN" sz="2000" dirty="0"/>
              <a:t>CBAM</a:t>
            </a:r>
            <a:r>
              <a:rPr lang="zh-CN" altLang="en-US" sz="2000" dirty="0"/>
              <a:t>是一个简单但有效的注意模块。它是一个轻量级的模块，可以集成到大多数著名的</a:t>
            </a:r>
            <a:r>
              <a:rPr lang="en-US" altLang="zh-CN" sz="2000" dirty="0"/>
              <a:t>CNN</a:t>
            </a:r>
            <a:r>
              <a:rPr lang="zh-CN" altLang="en-US" sz="2000" dirty="0"/>
              <a:t>架构中，并且可以以端到端的方式进行训练。</a:t>
            </a:r>
            <a:r>
              <a:rPr lang="en-US" altLang="zh-CN" sz="2000" dirty="0"/>
              <a:t>CBAM</a:t>
            </a:r>
            <a:r>
              <a:rPr lang="zh-CN" altLang="en-US" sz="2000" dirty="0"/>
              <a:t>在给定特征图的情况下，沿着通道和空间两个独立的维度顺序地推断注意力图，然后将注意力图与输入特征图相乘以执行自适应特征细化。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  <a:sym typeface="+mn-ea"/>
              </a:rPr>
              <a:t>增加了模型集成和自训练分类器、</a:t>
            </a:r>
            <a:r>
              <a:rPr lang="zh-CN" altLang="en-US" sz="2400" dirty="0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更复杂的训练方式</a:t>
            </a:r>
            <a:endParaRPr lang="zh-CN" altLang="en-US" sz="2400" dirty="0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6778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不同</a:t>
              </a:r>
              <a:r>
                <a:rPr lang="en-US" altLang="zh-CN" sz="4000" dirty="0">
                  <a:solidFill>
                    <a:srgbClr val="004C95"/>
                  </a:solidFill>
                  <a:cs typeface="+mn-ea"/>
                  <a:sym typeface="+mn-lt"/>
                </a:rPr>
                <a:t>batch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5620" y="1614170"/>
            <a:ext cx="3869918" cy="2556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5" y="1614170"/>
            <a:ext cx="3937558" cy="2556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1614170"/>
            <a:ext cx="3942741" cy="2556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04190" y="4614545"/>
            <a:ext cx="1145032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batch1 </a:t>
            </a:r>
            <a:r>
              <a:rPr lang="zh-CN" altLang="en-US" sz="2000" b="0" i="0">
                <a:latin typeface="-apple-system"/>
                <a:ea typeface="-apple-system"/>
              </a:rPr>
              <a:t>：所有类别的综合 </a:t>
            </a:r>
            <a:r>
              <a:rPr lang="en-US" altLang="zh-CN" sz="2000" b="0" i="0">
                <a:latin typeface="-apple-system"/>
                <a:ea typeface="-apple-system"/>
              </a:rPr>
              <a:t>PR </a:t>
            </a:r>
            <a:r>
              <a:rPr lang="zh-CN" altLang="en-US" sz="2000" b="0" i="0">
                <a:latin typeface="-apple-system"/>
                <a:ea typeface="-apple-system"/>
              </a:rPr>
              <a:t>曲线（蓝色粗线）对应的 </a:t>
            </a:r>
            <a:r>
              <a:rPr lang="en-US" altLang="zh-CN" sz="2000" b="0" i="0">
                <a:latin typeface="-apple-system"/>
                <a:ea typeface="-apple-system"/>
              </a:rPr>
              <a:t>mAP@0.5 </a:t>
            </a:r>
            <a:r>
              <a:rPr lang="zh-CN" altLang="en-US" sz="2000" b="0" i="0">
                <a:latin typeface="-apple-system"/>
                <a:ea typeface="-apple-system"/>
              </a:rPr>
              <a:t>为 </a:t>
            </a:r>
            <a:r>
              <a:rPr lang="en-US" altLang="zh-CN" sz="2000" b="0" i="0">
                <a:latin typeface="-apple-system"/>
                <a:ea typeface="-apple-system"/>
              </a:rPr>
              <a:t>0.413</a:t>
            </a:r>
            <a:r>
              <a:rPr lang="zh-CN" altLang="en-US" sz="2000" b="0" i="0">
                <a:latin typeface="-apple-system"/>
                <a:ea typeface="-apple-system"/>
              </a:rPr>
              <a:t>，曲线整体呈下降趋势，在较高召回率时精确率下降较快。</a:t>
            </a:r>
            <a:endParaRPr lang="zh-CN" altLang="en-US" sz="2000" b="0" i="0">
              <a:latin typeface="-apple-system"/>
              <a:ea typeface="-apple-system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batch2 </a:t>
            </a:r>
            <a:r>
              <a:rPr lang="zh-CN" altLang="en-US" sz="2000" b="0" i="0">
                <a:latin typeface="-apple-system"/>
                <a:ea typeface="-apple-system"/>
              </a:rPr>
              <a:t>：综合 </a:t>
            </a:r>
            <a:r>
              <a:rPr lang="en-US" altLang="zh-CN" sz="2000" b="0" i="0">
                <a:latin typeface="-apple-system"/>
                <a:ea typeface="-apple-system"/>
              </a:rPr>
              <a:t>PR </a:t>
            </a:r>
            <a:r>
              <a:rPr lang="zh-CN" altLang="en-US" sz="2000" b="0" i="0">
                <a:latin typeface="-apple-system"/>
                <a:ea typeface="-apple-system"/>
              </a:rPr>
              <a:t>曲线对应的 </a:t>
            </a:r>
            <a:r>
              <a:rPr lang="en-US" altLang="zh-CN" sz="2000" b="0" i="0">
                <a:latin typeface="-apple-system"/>
                <a:ea typeface="-apple-system"/>
              </a:rPr>
              <a:t>mAP@0.5 </a:t>
            </a:r>
            <a:r>
              <a:rPr lang="zh-CN" altLang="en-US" sz="2000" b="0" i="0">
                <a:latin typeface="-apple-system"/>
                <a:ea typeface="-apple-system"/>
              </a:rPr>
              <a:t>为 </a:t>
            </a:r>
            <a:r>
              <a:rPr lang="en-US" altLang="zh-CN" sz="2000" b="0" i="0">
                <a:latin typeface="-apple-system"/>
                <a:ea typeface="-apple-system"/>
              </a:rPr>
              <a:t>0.441</a:t>
            </a:r>
            <a:r>
              <a:rPr lang="zh-CN" altLang="en-US" sz="2000" b="0" i="0">
                <a:latin typeface="-apple-system"/>
                <a:ea typeface="-apple-system"/>
              </a:rPr>
              <a:t>，相比 </a:t>
            </a:r>
            <a:r>
              <a:rPr lang="en-US" altLang="zh-CN" sz="2000" b="0" i="0">
                <a:latin typeface="-apple-system"/>
                <a:ea typeface="-apple-system"/>
              </a:rPr>
              <a:t>batch1 </a:t>
            </a:r>
            <a:r>
              <a:rPr lang="zh-CN" altLang="en-US" sz="2000" b="0" i="0">
                <a:latin typeface="-apple-system"/>
                <a:ea typeface="-apple-system"/>
              </a:rPr>
              <a:t>有所提升。</a:t>
            </a:r>
            <a:endParaRPr lang="zh-CN" altLang="en-US" sz="2000" b="0" i="0">
              <a:latin typeface="-apple-system"/>
              <a:ea typeface="-apple-system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batch3 </a:t>
            </a:r>
            <a:r>
              <a:rPr lang="zh-CN" altLang="en-US" sz="2000" b="0" i="0">
                <a:latin typeface="-apple-system"/>
                <a:ea typeface="-apple-system"/>
              </a:rPr>
              <a:t>：综合 </a:t>
            </a:r>
            <a:r>
              <a:rPr lang="en-US" altLang="zh-CN" sz="2000" b="0" i="0">
                <a:latin typeface="-apple-system"/>
                <a:ea typeface="-apple-system"/>
              </a:rPr>
              <a:t>PR </a:t>
            </a:r>
            <a:r>
              <a:rPr lang="zh-CN" altLang="en-US" sz="2000" b="0" i="0">
                <a:latin typeface="-apple-system"/>
                <a:ea typeface="-apple-system"/>
              </a:rPr>
              <a:t>曲线对应的 </a:t>
            </a:r>
            <a:r>
              <a:rPr lang="en-US" altLang="zh-CN" sz="2000" b="0" i="0">
                <a:latin typeface="-apple-system"/>
                <a:ea typeface="-apple-system"/>
              </a:rPr>
              <a:t>mAP@0.5 </a:t>
            </a:r>
            <a:r>
              <a:rPr lang="zh-CN" altLang="en-US" sz="2000" b="0" i="0">
                <a:latin typeface="-apple-system"/>
                <a:ea typeface="-apple-system"/>
              </a:rPr>
              <a:t>为 </a:t>
            </a:r>
            <a:r>
              <a:rPr lang="en-US" altLang="zh-CN" sz="2000" b="0" i="0">
                <a:latin typeface="-apple-system"/>
                <a:ea typeface="-apple-system"/>
              </a:rPr>
              <a:t>0.460</a:t>
            </a:r>
            <a:r>
              <a:rPr lang="zh-CN" altLang="en-US" sz="2000" b="0" i="0">
                <a:latin typeface="-apple-system"/>
                <a:ea typeface="-apple-system"/>
              </a:rPr>
              <a:t>，相比前两个 </a:t>
            </a:r>
            <a:r>
              <a:rPr lang="en-US" altLang="zh-CN" sz="2000" b="0" i="0">
                <a:latin typeface="-apple-system"/>
                <a:ea typeface="-apple-system"/>
              </a:rPr>
              <a:t>batch </a:t>
            </a:r>
            <a:r>
              <a:rPr lang="zh-CN" altLang="en-US" sz="2000" b="0" i="0">
                <a:latin typeface="-apple-system"/>
                <a:ea typeface="-apple-system"/>
              </a:rPr>
              <a:t>进一步提升，曲线在大部分召回率区间内的精确率都高于前两个 </a:t>
            </a:r>
            <a:r>
              <a:rPr lang="en-US" altLang="zh-CN" sz="2000" b="0" i="0">
                <a:latin typeface="-apple-system"/>
                <a:ea typeface="-apple-system"/>
              </a:rPr>
              <a:t>batch</a:t>
            </a:r>
            <a:r>
              <a:rPr lang="zh-CN" altLang="en-US" sz="2000" b="0" i="0">
                <a:latin typeface="-apple-system"/>
                <a:ea typeface="-apple-system"/>
              </a:rPr>
              <a:t>，说明模型在 </a:t>
            </a:r>
            <a:r>
              <a:rPr lang="en-US" altLang="zh-CN" sz="2000" b="0" i="0">
                <a:latin typeface="-apple-system"/>
                <a:ea typeface="-apple-system"/>
              </a:rPr>
              <a:t>batch3 </a:t>
            </a:r>
            <a:r>
              <a:rPr lang="zh-CN" altLang="en-US" sz="2000" b="0" i="0">
                <a:latin typeface="-apple-system"/>
                <a:ea typeface="-apple-system"/>
              </a:rPr>
              <a:t>中整体检测性能有了更明显的改善。</a:t>
            </a:r>
            <a:endParaRPr lang="zh-CN" altLang="en-US" sz="2000" b="0" i="0">
              <a:latin typeface="-apple-system"/>
              <a:ea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6778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不同</a:t>
              </a:r>
              <a:r>
                <a:rPr lang="en-US" altLang="zh-CN" sz="4000" dirty="0">
                  <a:solidFill>
                    <a:srgbClr val="004C95"/>
                  </a:solidFill>
                  <a:cs typeface="+mn-ea"/>
                  <a:sym typeface="+mn-lt"/>
                </a:rPr>
                <a:t>batch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633855"/>
            <a:ext cx="3865628" cy="2556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330" y="1703070"/>
            <a:ext cx="3846886" cy="2556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665" y="1703070"/>
            <a:ext cx="3853914" cy="25560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19760" y="4639945"/>
            <a:ext cx="11221085" cy="1630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batch1 ：所有类别的综合 F1 曲线（蓝色粗线）在置信度 0.155 处达到 0.39 的最大值</a:t>
            </a:r>
            <a:endParaRPr lang="en-US" altLang="zh-CN" sz="2000" b="0" i="0">
              <a:latin typeface="-apple-system"/>
              <a:ea typeface="-apple-system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batch2 ：综合 F1 曲线在置信度 0.165 处达到 0.44 的最大值</a:t>
            </a:r>
            <a:endParaRPr lang="en-US" altLang="zh-CN" sz="2000" b="0" i="0">
              <a:latin typeface="-apple-system"/>
              <a:ea typeface="-apple-system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2000" b="0" i="0">
                <a:latin typeface="-apple-system"/>
                <a:ea typeface="-apple-system"/>
              </a:rPr>
              <a:t>batch3 </a:t>
            </a:r>
            <a:r>
              <a:rPr lang="zh-CN" altLang="en-US" sz="2000" b="0" i="0">
                <a:latin typeface="-apple-system"/>
                <a:ea typeface="-apple-system"/>
              </a:rPr>
              <a:t>：综合 </a:t>
            </a:r>
            <a:r>
              <a:rPr lang="en-US" altLang="zh-CN" sz="2000" b="0" i="0">
                <a:latin typeface="-apple-system"/>
                <a:ea typeface="-apple-system"/>
              </a:rPr>
              <a:t>F1 </a:t>
            </a:r>
            <a:r>
              <a:rPr lang="zh-CN" altLang="en-US" sz="2000" b="0" i="0">
                <a:latin typeface="-apple-system"/>
                <a:ea typeface="-apple-system"/>
              </a:rPr>
              <a:t>曲线在置信度 </a:t>
            </a:r>
            <a:r>
              <a:rPr lang="en-US" altLang="zh-CN" sz="2000" b="0" i="0">
                <a:latin typeface="-apple-system"/>
                <a:ea typeface="-apple-system"/>
              </a:rPr>
              <a:t>0.191 </a:t>
            </a:r>
            <a:r>
              <a:rPr lang="zh-CN" altLang="en-US" sz="2000" b="0" i="0">
                <a:latin typeface="-apple-system"/>
                <a:ea typeface="-apple-system"/>
              </a:rPr>
              <a:t>处达到 </a:t>
            </a:r>
            <a:r>
              <a:rPr lang="en-US" altLang="zh-CN" sz="2000" b="0" i="0">
                <a:latin typeface="-apple-system"/>
                <a:ea typeface="-apple-system"/>
              </a:rPr>
              <a:t>0.44 </a:t>
            </a:r>
            <a:r>
              <a:rPr lang="zh-CN" altLang="en-US" sz="2000" b="0" i="0">
                <a:latin typeface="-apple-system"/>
                <a:ea typeface="-apple-system"/>
              </a:rPr>
              <a:t>的最大值，其最大值与 </a:t>
            </a:r>
            <a:r>
              <a:rPr lang="en-US" altLang="zh-CN" sz="2000" b="0" i="0">
                <a:latin typeface="-apple-system"/>
                <a:ea typeface="-apple-system"/>
              </a:rPr>
              <a:t>batch2 </a:t>
            </a:r>
            <a:r>
              <a:rPr lang="zh-CN" altLang="en-US" sz="2000" b="0" i="0">
                <a:latin typeface="-apple-system"/>
                <a:ea typeface="-apple-system"/>
              </a:rPr>
              <a:t>相同，但达到最大值的置信度更高，这可能意味着在 </a:t>
            </a:r>
            <a:r>
              <a:rPr lang="en-US" altLang="zh-CN" sz="2000" b="0" i="0">
                <a:latin typeface="-apple-system"/>
                <a:ea typeface="-apple-system"/>
              </a:rPr>
              <a:t>batch3 </a:t>
            </a:r>
            <a:r>
              <a:rPr lang="zh-CN" altLang="en-US" sz="2000" b="0" i="0">
                <a:latin typeface="-apple-system"/>
                <a:ea typeface="-apple-system"/>
              </a:rPr>
              <a:t>中，模型在更高的置信度阈值下能够更准确地检测各类别，但同时也可能意味着在较低置信度时的检测性能没有 </a:t>
            </a:r>
            <a:r>
              <a:rPr lang="en-US" altLang="zh-CN" sz="2000" b="0" i="0">
                <a:latin typeface="-apple-system"/>
                <a:ea typeface="-apple-system"/>
              </a:rPr>
              <a:t>batch2 </a:t>
            </a:r>
            <a:r>
              <a:rPr lang="zh-CN" altLang="en-US" sz="2000" b="0" i="0">
                <a:latin typeface="-apple-system"/>
                <a:ea typeface="-apple-system"/>
              </a:rPr>
              <a:t>那么好。</a:t>
            </a:r>
            <a:endParaRPr lang="zh-CN" altLang="en-US" sz="2000" b="0" i="0">
              <a:latin typeface="-apple-system"/>
              <a:ea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5853" y="554842"/>
              <a:ext cx="367788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不同</a:t>
              </a:r>
              <a:r>
                <a:rPr lang="en-US" altLang="zh-CN" sz="4000" dirty="0">
                  <a:solidFill>
                    <a:srgbClr val="004C95"/>
                  </a:solidFill>
                  <a:cs typeface="+mn-ea"/>
                  <a:sym typeface="+mn-lt"/>
                </a:rPr>
                <a:t>epoch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对比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1426210"/>
            <a:ext cx="3065615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0" y="1374140"/>
            <a:ext cx="3056073" cy="252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10" y="1374140"/>
            <a:ext cx="3052330" cy="252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3946525"/>
            <a:ext cx="3176905" cy="2520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280" y="3946525"/>
            <a:ext cx="3044190" cy="25203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865" y="3946525"/>
            <a:ext cx="3065780" cy="252031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179685" y="3429635"/>
            <a:ext cx="17932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随着训练的进行，模型在不同类别上的预测准确率逐渐提高。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10210165" y="2059305"/>
            <a:ext cx="1793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从左至右训练轮次依次</a:t>
            </a:r>
            <a:r>
              <a:rPr lang="zh-CN" altLang="en-US" sz="2000"/>
              <a:t>为：</a:t>
            </a:r>
            <a:endParaRPr lang="zh-CN" altLang="en-US" sz="2000"/>
          </a:p>
          <a:p>
            <a:r>
              <a:rPr lang="en-US" altLang="zh-CN" sz="2000"/>
              <a:t>10</a:t>
            </a:r>
            <a:r>
              <a:rPr lang="zh-CN" altLang="en-US" sz="2000"/>
              <a:t>、</a:t>
            </a:r>
            <a:r>
              <a:rPr lang="en-US" altLang="zh-CN" sz="2000"/>
              <a:t>20</a:t>
            </a:r>
            <a:r>
              <a:rPr lang="zh-CN" altLang="en-US" sz="2000"/>
              <a:t>、</a:t>
            </a:r>
            <a:r>
              <a:rPr lang="en-US" altLang="zh-CN" sz="2000"/>
              <a:t>80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2654935"/>
            <a:ext cx="3157220" cy="22104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5" y="2147570"/>
            <a:ext cx="3926205" cy="420433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85" y="1397635"/>
            <a:ext cx="4064635" cy="508952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12775" y="1369060"/>
            <a:ext cx="5128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从左到右依次是</a:t>
            </a:r>
            <a:r>
              <a:rPr lang="en-US" altLang="zh-CN">
                <a:sym typeface="+mn-ea"/>
              </a:rPr>
              <a:t>yolov5l-tph-plus.yaml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yolov5l-xs-tph.yaml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yolov5l-xs-tr-cbam-spp-bifpn.yaml</a:t>
            </a:r>
            <a:endParaRPr lang="zh-CN" altLang="en-US">
              <a:sym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36759" y="263493"/>
            <a:ext cx="7373644" cy="706755"/>
            <a:chOff x="3132492" y="554842"/>
            <a:chExt cx="7341875" cy="706755"/>
          </a:xfrm>
        </p:grpSpPr>
        <p:sp>
          <p:nvSpPr>
            <p:cNvPr id="31" name="矩形 30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TextBox 2"/>
            <p:cNvSpPr txBox="1"/>
            <p:nvPr/>
          </p:nvSpPr>
          <p:spPr>
            <a:xfrm>
              <a:off x="4498815" y="554842"/>
              <a:ext cx="442395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不同参数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配置对比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336759" y="263493"/>
            <a:ext cx="7373644" cy="706755"/>
            <a:chOff x="3132492" y="554842"/>
            <a:chExt cx="7341875" cy="70675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4268671" y="554842"/>
              <a:ext cx="575170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主要参数配置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比较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aphicFrame>
        <p:nvGraphicFramePr>
          <p:cNvPr id="31" name="表格 30"/>
          <p:cNvGraphicFramePr/>
          <p:nvPr>
            <p:custDataLst>
              <p:tags r:id="rId1"/>
            </p:custDataLst>
          </p:nvPr>
        </p:nvGraphicFramePr>
        <p:xfrm>
          <a:off x="527685" y="1092835"/>
          <a:ext cx="11049635" cy="4537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870"/>
                <a:gridCol w="1738630"/>
                <a:gridCol w="2583815"/>
                <a:gridCol w="2054860"/>
                <a:gridCol w="3553460"/>
              </a:tblGrid>
              <a:tr h="646430"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配置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indent="0" algn="ctr" fontAlgn="auto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(yolov5l-tph-plus)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配置</a:t>
                      </a:r>
                      <a:r>
                        <a:rPr lang="en-US" altLang="zh-CN" sz="1800">
                          <a:sym typeface="+mn-ea"/>
                        </a:rPr>
                        <a:t>2</a:t>
                      </a:r>
                      <a:endParaRPr lang="en-US" altLang="zh-CN" sz="1800"/>
                    </a:p>
                    <a:p>
                      <a:pPr indent="0" algn="ctr" fontAlgn="auto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(yolov5l-xs-tph)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buNone/>
                      </a:pPr>
                      <a:r>
                        <a:rPr lang="zh-CN" altLang="en-US"/>
                        <a:t>配置</a:t>
                      </a:r>
                      <a:r>
                        <a:rPr lang="en-US" altLang="zh-CN"/>
                        <a:t>3</a:t>
                      </a:r>
                      <a:endParaRPr lang="zh-CN" altLang="en-US"/>
                    </a:p>
                    <a:p>
                      <a:pPr indent="0" algn="ctr" fontAlgn="auto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(yolov5l-xs-tr-cbam-spp-bifpn)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7338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参数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nc</a:t>
                      </a:r>
                      <a:endParaRPr lang="en-US" altLang="zh-CN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80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372745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depth_multiple</a:t>
                      </a:r>
                      <a:endParaRPr lang="zh-CN" altLang="en-US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1.0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372745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width_multiple</a:t>
                      </a:r>
                      <a:endParaRPr lang="zh-CN" altLang="en-US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1.0</a:t>
                      </a:r>
                      <a:endParaRPr lang="en-US" altLang="zh-CN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3733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anchors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4008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主干网络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模块参数</a:t>
                      </a:r>
                      <a:endParaRPr lang="zh-CN" altLang="en-US"/>
                    </a:p>
                  </a:txBody>
                  <a:tcPr anchor="ctr" anchorCtr="0"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Conv 模块参数依次为：64、128、256、512、1024；C3 模块重复次数依次为 3、6、9、3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 hMerge="1">
                  <a:tcPr anchor="ctr" anchorCtr="0"/>
                </a:tc>
              </a:tr>
              <a:tr h="6400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最后一个 C3 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C3 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C3 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 C3TR 模块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7338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CBMA</a:t>
                      </a:r>
                      <a:r>
                        <a:rPr lang="zh-CN" altLang="en-US"/>
                        <a:t>使用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未使用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未使用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多个阶段使用CBAM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72745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最终输出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CLLADetect模块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Detect模块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Detect模块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7274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在YOLOv5 6.0版本上</a:t>
                      </a:r>
                      <a:endParaRPr lang="zh-CN" altLang="en-US"/>
                    </a:p>
                  </a:txBody>
                  <a:tcPr anchor="ctr" anchorCtr="0"/>
                </a:tc>
                <a:tc h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C3</a:t>
                      </a:r>
                      <a:r>
                        <a:rPr lang="zh-CN" altLang="en-US"/>
                        <a:t>模块和检测模块</a:t>
                      </a:r>
                      <a:r>
                        <a:rPr lang="zh-CN" altLang="en-US"/>
                        <a:t>不同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增加了一个</a:t>
                      </a:r>
                      <a:r>
                        <a:rPr lang="zh-CN" altLang="en-US"/>
                        <a:t>检测头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增加一个检测头、注意力模块</a:t>
                      </a:r>
                      <a:r>
                        <a:rPr lang="zh-CN" altLang="en-US"/>
                        <a:t>等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3769995" y="5865495"/>
            <a:ext cx="7807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/>
              <a:t>作者在</a:t>
            </a:r>
            <a:r>
              <a:rPr lang="en-US" altLang="zh-CN"/>
              <a:t>GitHub</a:t>
            </a:r>
            <a:r>
              <a:rPr lang="zh-CN" altLang="en-US"/>
              <a:t>上的教程只提到了前两个</a:t>
            </a:r>
            <a:r>
              <a:rPr lang="en-US" altLang="zh-CN"/>
              <a:t>yaml</a:t>
            </a:r>
            <a:r>
              <a:rPr lang="zh-CN" altLang="en-US"/>
              <a:t>配置文件。</a:t>
            </a:r>
            <a:endParaRPr lang="zh-CN" altLang="en-US"/>
          </a:p>
          <a:p>
            <a:pPr algn="r"/>
            <a:r>
              <a:rPr lang="zh-CN" altLang="en-US"/>
              <a:t>但是实际上</a:t>
            </a:r>
            <a:r>
              <a:rPr lang="en-US" altLang="zh-CN">
                <a:sym typeface="+mn-ea"/>
              </a:rPr>
              <a:t>yolov5l-xs-tr-cbam-spp-bifpn.yaml</a:t>
            </a:r>
            <a:r>
              <a:rPr lang="zh-CN" altLang="en-US"/>
              <a:t>才是完整的</a:t>
            </a:r>
            <a:r>
              <a:rPr lang="en-US" altLang="zh-CN"/>
              <a:t>tph-yolov5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1024890"/>
            <a:ext cx="8375650" cy="54616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70315" y="1355725"/>
            <a:ext cx="4063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epoch:10</a:t>
            </a:r>
            <a:endParaRPr lang="en-US" altLang="zh-CN" sz="2000"/>
          </a:p>
          <a:p>
            <a:r>
              <a:rPr lang="en-US" altLang="zh-CN" sz="2000"/>
              <a:t>batch:3</a:t>
            </a:r>
            <a:endParaRPr lang="en-US" altLang="zh-CN" sz="200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870045" y="5681345"/>
          <a:ext cx="2947084" cy="74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542"/>
                <a:gridCol w="1473542"/>
              </a:tblGrid>
              <a:tr h="371475">
                <a:tc>
                  <a:txBody>
                    <a:bodyPr/>
                    <a:p>
                      <a:pPr algn="ctr"/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(50-95)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0.418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0.263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870045" y="3814445"/>
          <a:ext cx="2947084" cy="74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835"/>
                <a:gridCol w="1473249"/>
              </a:tblGrid>
              <a:tr h="371475">
                <a:tc>
                  <a:txBody>
                    <a:bodyPr/>
                    <a:p>
                      <a:pPr algn="ctr"/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(50-95)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0.499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0.316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8870045" y="4747895"/>
          <a:ext cx="2947084" cy="74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835"/>
                <a:gridCol w="1473249"/>
              </a:tblGrid>
              <a:tr h="371475">
                <a:tc>
                  <a:txBody>
                    <a:bodyPr/>
                    <a:p>
                      <a:pPr algn="ctr"/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(50-95)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0.446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0.282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8753475" y="2096135"/>
            <a:ext cx="3180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随模型复杂度的增加，训练结果并没有变好。可能是因为复杂的模型通常更多的时间来收敛， epoch </a:t>
            </a:r>
            <a:r>
              <a:rPr lang="zh-CN" altLang="en-US"/>
              <a:t>太少不足以让模型充分学习数据中的模式。</a:t>
            </a: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2336759" y="263493"/>
            <a:ext cx="7373644" cy="706755"/>
            <a:chOff x="3132492" y="554842"/>
            <a:chExt cx="7341875" cy="706755"/>
          </a:xfrm>
        </p:grpSpPr>
        <p:sp>
          <p:nvSpPr>
            <p:cNvPr id="27" name="矩形 26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TextBox 2"/>
            <p:cNvSpPr txBox="1"/>
            <p:nvPr/>
          </p:nvSpPr>
          <p:spPr>
            <a:xfrm>
              <a:off x="4498815" y="554842"/>
              <a:ext cx="442395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不同参数</a:t>
              </a:r>
              <a:r>
                <a:rPr lang="zh-CN" altLang="en-US" sz="4000" dirty="0">
                  <a:solidFill>
                    <a:srgbClr val="004C95"/>
                  </a:solidFill>
                  <a:cs typeface="+mn-ea"/>
                  <a:sym typeface="+mn-lt"/>
                </a:rPr>
                <a:t>配置对比</a:t>
              </a:r>
              <a:endParaRPr lang="zh-CN" altLang="en-US" sz="40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4943929" y="2555248"/>
            <a:ext cx="5616460" cy="1284082"/>
            <a:chOff x="5159245" y="2700409"/>
            <a:chExt cx="5616460" cy="1284082"/>
          </a:xfrm>
        </p:grpSpPr>
        <p:sp>
          <p:nvSpPr>
            <p:cNvPr id="266" name="矩形 265"/>
            <p:cNvSpPr/>
            <p:nvPr/>
          </p:nvSpPr>
          <p:spPr>
            <a:xfrm>
              <a:off x="5159245" y="2700409"/>
              <a:ext cx="384752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YOLOv8</a:t>
              </a:r>
              <a:r>
                <a:rPr kumimoji="1" lang="zh-CN" altLang="en-US" sz="4800" b="1" dirty="0">
                  <a:solidFill>
                    <a:schemeClr val="bg1"/>
                  </a:solidFill>
                  <a:cs typeface="+mn-ea"/>
                  <a:sym typeface="+mn-lt"/>
                </a:rPr>
                <a:t>模型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7" name="矩形 266"/>
            <p:cNvSpPr/>
            <p:nvPr/>
          </p:nvSpPr>
          <p:spPr>
            <a:xfrm>
              <a:off x="5197345" y="3569506"/>
              <a:ext cx="5578360" cy="414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54842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模型结构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26" name="Picture 2" descr="YOLOv8原理深度解读,超级详细【未完待续】-CSDN博客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4" y="1117129"/>
            <a:ext cx="6126826" cy="53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741233" y="2292710"/>
            <a:ext cx="5312039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/>
              <a:t>YOLOv8 </a:t>
            </a:r>
            <a:r>
              <a:rPr lang="zh-CN" altLang="en-US" sz="2000" dirty="0"/>
              <a:t>主要由 </a:t>
            </a:r>
            <a:r>
              <a:rPr lang="en-US" altLang="zh-CN" sz="2000" b="1" dirty="0"/>
              <a:t>Backbone</a:t>
            </a:r>
            <a:r>
              <a:rPr lang="zh-CN" altLang="en-US" sz="2000" b="1" dirty="0"/>
              <a:t>（主干网络）</a:t>
            </a:r>
            <a:r>
              <a:rPr lang="en-US" altLang="zh-CN" sz="2000" b="1" dirty="0"/>
              <a:t>+ Neck</a:t>
            </a:r>
            <a:r>
              <a:rPr lang="zh-CN" altLang="en-US" sz="2000" b="1" dirty="0"/>
              <a:t>（特征融合）</a:t>
            </a:r>
            <a:r>
              <a:rPr lang="en-US" altLang="zh-CN" sz="2000" b="1" dirty="0"/>
              <a:t>+ Head</a:t>
            </a:r>
            <a:r>
              <a:rPr lang="zh-CN" altLang="en-US" sz="2000" b="1" dirty="0"/>
              <a:t>（预测头）</a:t>
            </a:r>
            <a:r>
              <a:rPr lang="zh-CN" altLang="en-US" sz="2000" dirty="0"/>
              <a:t>三部分组成。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用 </a:t>
            </a:r>
            <a:r>
              <a:rPr lang="en-US" altLang="zh-CN" sz="2000" dirty="0"/>
              <a:t>C2f</a:t>
            </a:r>
            <a:r>
              <a:rPr lang="zh-CN" altLang="en-US" sz="2000" dirty="0"/>
              <a:t>替代 </a:t>
            </a:r>
            <a:r>
              <a:rPr lang="en-US" altLang="zh-CN" sz="2000" dirty="0"/>
              <a:t>CSP </a:t>
            </a:r>
            <a:r>
              <a:rPr lang="zh-CN" altLang="en-US" sz="2000" dirty="0"/>
              <a:t>模块：结构更简单，表达能力更强，适用于小目标和细粒度任务。</a:t>
            </a:r>
            <a:endParaRPr lang="en-US" altLang="zh-CN" sz="2000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Anchor-Free </a:t>
            </a:r>
            <a:r>
              <a:rPr lang="zh-CN" altLang="en-US" sz="2000" dirty="0"/>
              <a:t>检测头：更灵活、对小目标更友好，直接回归中心点</a:t>
            </a:r>
            <a:r>
              <a:rPr lang="en-US" altLang="zh-CN" sz="2000" dirty="0"/>
              <a:t>+</a:t>
            </a:r>
            <a:r>
              <a:rPr lang="zh-CN" altLang="en-US" sz="2000" dirty="0"/>
              <a:t>宽高。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solidFill>
            <a:srgbClr val="004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5580680" y="-1067122"/>
            <a:ext cx="8741405" cy="9459968"/>
            <a:chOff x="-3078022" y="-1067122"/>
            <a:chExt cx="8741405" cy="9459968"/>
          </a:xfrm>
        </p:grpSpPr>
        <p:grpSp>
          <p:nvGrpSpPr>
            <p:cNvPr id="9" name="组合 8"/>
            <p:cNvGrpSpPr/>
            <p:nvPr/>
          </p:nvGrpSpPr>
          <p:grpSpPr>
            <a:xfrm>
              <a:off x="-2830371" y="-1067122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7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-3078022" y="-552007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5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2830372" y="-100906"/>
              <a:ext cx="8493754" cy="8493752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0978697" y="4915088"/>
            <a:ext cx="6440943" cy="6440945"/>
            <a:chOff x="10978697" y="4915088"/>
            <a:chExt cx="6440943" cy="6440945"/>
          </a:xfrm>
        </p:grpSpPr>
        <p:grpSp>
          <p:nvGrpSpPr>
            <p:cNvPr id="20" name="组合 19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4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2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</p:grpSpPr>
        <p:grpSp>
          <p:nvGrpSpPr>
            <p:cNvPr id="27" name="组合 26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31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solidFill>
              <a:schemeClr val="bg1">
                <a:alpha val="48000"/>
              </a:schemeClr>
            </a:solidFill>
          </p:grpSpPr>
          <p:sp>
            <p:nvSpPr>
              <p:cNvPr id="29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4" name="文本框 283"/>
          <p:cNvSpPr txBox="1"/>
          <p:nvPr/>
        </p:nvSpPr>
        <p:spPr>
          <a:xfrm>
            <a:off x="1247433" y="2732964"/>
            <a:ext cx="1074056" cy="1014730"/>
          </a:xfrm>
          <a:prstGeom prst="rect">
            <a:avLst/>
          </a:prstGeom>
          <a:solidFill>
            <a:srgbClr val="004C9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en-US" altLang="zh-CN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943929" y="2555248"/>
            <a:ext cx="26164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cs typeface="+mn-ea"/>
                <a:sym typeface="+mn-lt"/>
              </a:rPr>
              <a:t>YOLOv5</a:t>
            </a:r>
            <a:endParaRPr kumimoji="1" lang="zh-CN" altLang="en-US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5488"/>
            <a:ext cx="7373644" cy="697020"/>
            <a:chOff x="3132492" y="555707"/>
            <a:chExt cx="7341875" cy="697020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666698" y="555707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模型选择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2387"/>
          <a:stretch>
            <a:fillRect/>
          </a:stretch>
        </p:blipFill>
        <p:spPr>
          <a:xfrm>
            <a:off x="1571876" y="1303009"/>
            <a:ext cx="8631673" cy="283799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57830" y="4527875"/>
            <a:ext cx="9474752" cy="159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VisDrone</a:t>
            </a:r>
            <a:r>
              <a:rPr lang="zh-CN" altLang="en-US" sz="2000" dirty="0"/>
              <a:t>数据集中的无人机拍摄高度 从</a:t>
            </a:r>
            <a:r>
              <a:rPr lang="en-US" altLang="zh-CN" sz="2000" dirty="0"/>
              <a:t>10</a:t>
            </a:r>
            <a:r>
              <a:rPr lang="zh-CN" altLang="en-US" sz="2000" dirty="0"/>
              <a:t>米到</a:t>
            </a:r>
            <a:r>
              <a:rPr lang="en-US" altLang="zh-CN" sz="2000" dirty="0"/>
              <a:t>200</a:t>
            </a:r>
            <a:r>
              <a:rPr lang="zh-CN" altLang="en-US" sz="2000" dirty="0"/>
              <a:t>米不等，涵盖了低空、中低空和中空多个飞行高度段。</a:t>
            </a:r>
            <a:endParaRPr lang="en-US" altLang="zh-CN" sz="2000" dirty="0"/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YOLOv8n</a:t>
            </a:r>
            <a:r>
              <a:rPr lang="zh-CN" altLang="en-US" sz="2000" dirty="0"/>
              <a:t>模型的检测速度最快、参数量最少，轻量化的模型结构在资源受限场景（无人机）中的更有优势，选择该模型进行训练。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05814"/>
            <a:ext cx="7373644" cy="706694"/>
            <a:chOff x="3132492" y="546033"/>
            <a:chExt cx="7341875" cy="70669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873298" y="546033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训练设置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13703" y="2007662"/>
            <a:ext cx="5494443" cy="313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环境配置：</a:t>
            </a:r>
            <a:r>
              <a:rPr lang="en-US" altLang="zh-CN" sz="2000" dirty="0">
                <a:latin typeface="+mn-ea"/>
              </a:rPr>
              <a:t>pip install </a:t>
            </a:r>
            <a:r>
              <a:rPr lang="en-US" altLang="zh-CN" sz="2000" dirty="0" err="1">
                <a:latin typeface="+mn-ea"/>
              </a:rPr>
              <a:t>ultralytics</a:t>
            </a: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err="1">
                <a:latin typeface="+mn-ea"/>
              </a:rPr>
              <a:t>opencv</a:t>
            </a:r>
            <a:r>
              <a:rPr lang="en-US" altLang="zh-CN" sz="2000" dirty="0">
                <a:latin typeface="+mn-ea"/>
              </a:rPr>
              <a:t>-python </a:t>
            </a:r>
            <a:r>
              <a:rPr lang="en-US" altLang="zh-CN" sz="2000" dirty="0" err="1">
                <a:latin typeface="+mn-ea"/>
              </a:rPr>
              <a:t>numpy</a:t>
            </a:r>
            <a:r>
              <a:rPr lang="en-US" altLang="zh-CN" sz="2000" dirty="0">
                <a:latin typeface="+mn-ea"/>
              </a:rPr>
              <a:t> pandas matplotlib </a:t>
            </a:r>
            <a:r>
              <a:rPr lang="en-US" altLang="zh-CN" sz="2000" dirty="0" err="1">
                <a:latin typeface="+mn-ea"/>
              </a:rPr>
              <a:t>tqdm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参数设置：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输入尺寸：</a:t>
            </a:r>
            <a:r>
              <a:rPr lang="en-US" altLang="zh-CN" sz="2000" dirty="0">
                <a:latin typeface="+mn-ea"/>
              </a:rPr>
              <a:t>640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+mn-ea"/>
              </a:rPr>
              <a:t>	batch size</a:t>
            </a:r>
            <a:r>
              <a:rPr lang="zh-CN" altLang="en-US" sz="2000" dirty="0">
                <a:latin typeface="+mn-ea"/>
              </a:rPr>
              <a:t>：</a:t>
            </a:r>
            <a:r>
              <a:rPr lang="en-US" altLang="zh-CN" sz="2000" dirty="0">
                <a:latin typeface="+mn-ea"/>
              </a:rPr>
              <a:t>16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+mn-ea"/>
              </a:rPr>
              <a:t>	epoch</a:t>
            </a:r>
            <a:r>
              <a:rPr lang="zh-CN" altLang="en-US" sz="2000" dirty="0">
                <a:latin typeface="+mn-ea"/>
              </a:rPr>
              <a:t>数：</a:t>
            </a:r>
            <a:r>
              <a:rPr lang="en-US" altLang="zh-CN" sz="2000" dirty="0">
                <a:latin typeface="+mn-ea"/>
              </a:rPr>
              <a:t>100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优化策略：使用默认的学习率调整策略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使用预训练权重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451" y="1322358"/>
            <a:ext cx="5016972" cy="5006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39860"/>
            <a:ext cx="7373644" cy="672648"/>
            <a:chOff x="3132492" y="580079"/>
            <a:chExt cx="7341875" cy="672648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658084" y="580079"/>
              <a:ext cx="18182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32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1" y="1264585"/>
            <a:ext cx="8013999" cy="40070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8533202" y="1679467"/>
            <a:ext cx="3383280" cy="1791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训练集损失仍在持续下降，而验证集损失已趋于稳定，为避免模型过拟合，选择在此时提前停止训练。模型检测精度与参考论文结果基本一致。</a:t>
            </a:r>
            <a:endParaRPr lang="en-US" altLang="zh-CN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8751300" y="3749040"/>
          <a:ext cx="2947084" cy="742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542"/>
                <a:gridCol w="1473542"/>
              </a:tblGrid>
              <a:tr h="371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 err="1"/>
                        <a:t>mAP</a:t>
                      </a:r>
                      <a:r>
                        <a:rPr lang="en-US" altLang="zh-CN" dirty="0"/>
                        <a:t>(50-95)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0.487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0.286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671727" y="5211629"/>
          <a:ext cx="10225769" cy="16076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22080"/>
                <a:gridCol w="8003689"/>
              </a:tblGrid>
              <a:tr h="267598">
                <a:tc>
                  <a:txBody>
                    <a:bodyPr/>
                    <a:lstStyle/>
                    <a:p>
                      <a:r>
                        <a:rPr lang="en-US" sz="1600" dirty="0"/>
                        <a:t>metrics/precision(B)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精确率</a:t>
                      </a:r>
                      <a:r>
                        <a:rPr lang="zh-CN" altLang="en-US" sz="1600" dirty="0"/>
                        <a:t>：查准率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267598">
                <a:tc>
                  <a:txBody>
                    <a:bodyPr/>
                    <a:lstStyle/>
                    <a:p>
                      <a:r>
                        <a:rPr lang="en-US" sz="1600"/>
                        <a:t>metrics/recall(B)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召回率</a:t>
                      </a:r>
                      <a:r>
                        <a:rPr lang="zh-CN" altLang="en-US" sz="1600" dirty="0"/>
                        <a:t>：查全率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34337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metrics/mAP50(B)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IoU≥0.5 </a:t>
                      </a:r>
                      <a:r>
                        <a:rPr lang="zh-CN" altLang="en-US" sz="1600" dirty="0"/>
                        <a:t>时所有类别平均准确率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01806">
                <a:tc>
                  <a:txBody>
                    <a:bodyPr/>
                    <a:lstStyle/>
                    <a:p>
                      <a:r>
                        <a:rPr lang="en-US" sz="1600" dirty="0"/>
                        <a:t>metrics/mAP50-95(B)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IoU</a:t>
                      </a:r>
                      <a:r>
                        <a:rPr lang="en-US" altLang="zh-CN" sz="1600" dirty="0"/>
                        <a:t> </a:t>
                      </a:r>
                      <a:r>
                        <a:rPr lang="zh-CN" altLang="en-US" sz="1600" dirty="0"/>
                        <a:t>从 </a:t>
                      </a:r>
                      <a:r>
                        <a:rPr lang="en-US" altLang="zh-CN" sz="1600" dirty="0"/>
                        <a:t>0.5 </a:t>
                      </a:r>
                      <a:r>
                        <a:rPr lang="zh-CN" altLang="en-US" sz="1600" dirty="0"/>
                        <a:t>到 </a:t>
                      </a:r>
                      <a:r>
                        <a:rPr lang="en-US" altLang="zh-CN" sz="1600" dirty="0"/>
                        <a:t>0.95 </a:t>
                      </a:r>
                      <a:r>
                        <a:rPr lang="zh-CN" altLang="en-US" sz="1600" dirty="0"/>
                        <a:t>步长为 </a:t>
                      </a:r>
                      <a:r>
                        <a:rPr lang="en-US" altLang="zh-CN" sz="1600" dirty="0"/>
                        <a:t>0.05 </a:t>
                      </a:r>
                      <a:r>
                        <a:rPr lang="zh-CN" altLang="en-US" sz="1600" dirty="0"/>
                        <a:t>的平均值，更严格评估检测性能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91" y="4769723"/>
            <a:ext cx="3145199" cy="18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 t="-5056"/>
          <a:stretch>
            <a:fillRect/>
          </a:stretch>
        </p:blipFill>
        <p:spPr>
          <a:xfrm>
            <a:off x="-1" y="-346841"/>
            <a:ext cx="12190413" cy="72064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312836"/>
            <a:ext cx="12190413" cy="29168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98305" y="2986416"/>
            <a:ext cx="5393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dirty="0"/>
              <a:t>谢谢观看</a:t>
            </a:r>
            <a:endParaRPr kumimoji="1" lang="zh-CN" altLang="en-US" sz="9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971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4C95"/>
                  </a:solidFill>
                  <a:cs typeface="+mn-ea"/>
                  <a:sym typeface="+mn-lt"/>
                </a:rPr>
                <a:t>YOLOv5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简介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2341639" y="1598895"/>
            <a:ext cx="796145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YOLOv5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是由 </a:t>
            </a:r>
            <a:r>
              <a:rPr lang="en-US" altLang="zh-CN" sz="2000" b="0" i="0" dirty="0" err="1">
                <a:solidFill>
                  <a:srgbClr val="404040"/>
                </a:solidFill>
                <a:effectLst/>
                <a:latin typeface="DeepSeek-CJK-patch"/>
              </a:rPr>
              <a:t>Ultralytics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公司于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2020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年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6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月发布的目标检测模型，虽然名称上是第五代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，但它并非 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Joseph Redmon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原始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系列的官方延续。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YOLOv5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因其出色的性能、易用性和模块化设计而广受欢迎。</a:t>
            </a:r>
            <a:endParaRPr lang="en-US" altLang="zh-CN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/>
            <a:r>
              <a:rPr lang="en-US" altLang="zh-CN" sz="2000" b="1" i="0" dirty="0" err="1">
                <a:solidFill>
                  <a:srgbClr val="404040"/>
                </a:solidFill>
                <a:effectLst/>
                <a:latin typeface="DeepSeek-CJK-patch"/>
              </a:rPr>
              <a:t>PyTorch</a:t>
            </a:r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实现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：</a:t>
            </a:r>
            <a:endParaRPr lang="zh-CN" altLang="en-US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1" algn="l"/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完全基于</a:t>
            </a:r>
            <a:r>
              <a:rPr lang="en-US" altLang="zh-CN" sz="2000" b="0" i="0" dirty="0" err="1">
                <a:solidFill>
                  <a:srgbClr val="404040"/>
                </a:solidFill>
                <a:effectLst/>
                <a:latin typeface="DeepSeek-CJK-patch"/>
              </a:rPr>
              <a:t>PyTorch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框架，相比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Darknet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实现的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YOLOv4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更易使用和扩展</a:t>
            </a:r>
            <a:endParaRPr lang="zh-CN" altLang="en-US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1" algn="l"/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支持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GPU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加速训练和推理</a:t>
            </a:r>
            <a:endParaRPr lang="zh-CN" altLang="en-US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/>
            <a:r>
              <a:rPr lang="zh-CN" altLang="en-US" sz="2000" b="1" i="0" dirty="0">
                <a:solidFill>
                  <a:srgbClr val="404040"/>
                </a:solidFill>
                <a:effectLst/>
                <a:latin typeface="DeepSeek-CJK-patch"/>
              </a:rPr>
              <a:t>多尺寸模型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：</a:t>
            </a:r>
            <a:endParaRPr lang="zh-CN" altLang="en-US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1" algn="l"/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提供四种预定义模型尺寸：</a:t>
            </a:r>
            <a:endParaRPr lang="zh-CN" altLang="en-US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2" algn="l"/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YOLOv5s (small) -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最小最快，参数量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7.2M</a:t>
            </a:r>
            <a:endParaRPr lang="en-US" altLang="zh-CN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2" algn="l"/>
            <a:r>
              <a:rPr lang="en-US" altLang="zh-CN" sz="2000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DeepSeek-CJK-patch"/>
              </a:rPr>
              <a:t>YOLOv5m (medium) -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DeepSeek-CJK-patch"/>
              </a:rPr>
              <a:t>平衡型，参数量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DeepSeek-CJK-patch"/>
              </a:rPr>
              <a:t>21.2M</a:t>
            </a:r>
            <a:endParaRPr lang="en-US" altLang="zh-CN" sz="2000" b="0" i="0" dirty="0">
              <a:solidFill>
                <a:srgbClr val="404040"/>
              </a:solidFill>
              <a:effectLst/>
              <a:highlight>
                <a:srgbClr val="FFFF00"/>
              </a:highlight>
              <a:latin typeface="DeepSeek-CJK-patch"/>
            </a:endParaRPr>
          </a:p>
          <a:p>
            <a:pPr lvl="2" algn="l"/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YOLOv5l (large) -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更高精度，参数量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46.5M</a:t>
            </a:r>
            <a:endParaRPr lang="en-US" altLang="zh-CN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lvl="2" algn="l"/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YOLOv5x (extra large) - </a:t>
            </a:r>
            <a:r>
              <a:rPr lang="zh-CN" altLang="en-US" sz="2000" b="0" i="0" dirty="0">
                <a:solidFill>
                  <a:srgbClr val="404040"/>
                </a:solidFill>
                <a:effectLst/>
                <a:latin typeface="DeepSeek-CJK-patch"/>
              </a:rPr>
              <a:t>最大最精确，参数量</a:t>
            </a:r>
            <a:r>
              <a:rPr lang="en-US" altLang="zh-CN" sz="2000" b="0" i="0" dirty="0">
                <a:solidFill>
                  <a:srgbClr val="404040"/>
                </a:solidFill>
                <a:effectLst/>
                <a:latin typeface="DeepSeek-CJK-patch"/>
              </a:rPr>
              <a:t>86.7M</a:t>
            </a:r>
            <a:endParaRPr lang="en-US" altLang="zh-CN" sz="20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zh-CN" alt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716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数据集处理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3423" y="1468483"/>
            <a:ext cx="7858125" cy="1914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59" y="3530315"/>
            <a:ext cx="7953375" cy="29146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83757" y="2113083"/>
            <a:ext cx="31256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行人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pedestrian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人群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people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自行车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bicycle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轿车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car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面包车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van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卡车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truck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三轮车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tricycle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摩托车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awning-tricycle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公交车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bus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其他车辆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（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DeepSeek-CJK-patch"/>
              </a:rPr>
              <a:t>motor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）</a:t>
            </a:r>
            <a:endParaRPr lang="zh-CN" altLang="en-US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716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数据集处理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文本框 42"/>
          <p:cNvSpPr txBox="1"/>
          <p:nvPr/>
        </p:nvSpPr>
        <p:spPr>
          <a:xfrm>
            <a:off x="2179990" y="5502710"/>
            <a:ext cx="8455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新版本的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yolov5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中已经集成了训练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visdrone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数据集的配置文件，其中附带了数据集的处理方式，主要是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labels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的生成，正确执行代码后，会在’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VisDrone2019-DET-train’, ‘VisDrone2019-DET-val’, 'VisDrone2019-DET-test-dev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三个文件夹内新生成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labels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文件夹，用以存放将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VisDrone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数据集处理成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YoloV5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格式后的数据标签。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789" y="1407539"/>
            <a:ext cx="5680493" cy="39812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396039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训练</a:t>
              </a:r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过程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1989455" y="5327015"/>
            <a:ext cx="5902325" cy="1947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800" dirty="0">
                <a:latin typeface="+mn-ea"/>
              </a:rPr>
              <a:t>基于官方的</a:t>
            </a:r>
            <a:r>
              <a:rPr lang="en-US" altLang="zh-CN" sz="1800" dirty="0">
                <a:latin typeface="+mn-ea"/>
              </a:rPr>
              <a:t>train.py</a:t>
            </a:r>
            <a:r>
              <a:rPr lang="zh-CN" altLang="en-US" sz="1800" dirty="0">
                <a:latin typeface="+mn-ea"/>
              </a:rPr>
              <a:t>修改了</a:t>
            </a:r>
            <a:r>
              <a:rPr lang="zh-CN" altLang="en-US" sz="1800" dirty="0">
                <a:latin typeface="+mn-ea"/>
              </a:rPr>
              <a:t>相关参数；</a:t>
            </a:r>
            <a:endParaRPr lang="zh-CN" altLang="en-US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其中默认模型路径改为</a:t>
            </a:r>
            <a:r>
              <a:rPr lang="en-US" altLang="en-US" sz="1800" dirty="0">
                <a:latin typeface="+mn-ea"/>
              </a:rPr>
              <a:t> </a:t>
            </a:r>
            <a:r>
              <a:rPr lang="en-US" altLang="zh-CN" sz="1800" dirty="0">
                <a:latin typeface="+mn-ea"/>
              </a:rPr>
              <a:t>yolov5m.pt</a:t>
            </a:r>
            <a:endParaRPr lang="zh-CN" altLang="en-US" sz="1800" dirty="0">
              <a:latin typeface="+mn-ea"/>
            </a:endParaRPr>
          </a:p>
          <a:p>
            <a:r>
              <a:rPr lang="zh-CN" altLang="en-US" sz="1800" dirty="0">
                <a:latin typeface="+mn-ea"/>
              </a:rPr>
              <a:t>默认数据集配置</a:t>
            </a:r>
            <a:r>
              <a:rPr lang="zh-CN" altLang="en-US" sz="1800" dirty="0">
                <a:latin typeface="+mn-ea"/>
              </a:rPr>
              <a:t>指向</a:t>
            </a:r>
            <a:r>
              <a:rPr lang="en-US" altLang="en-US" sz="1800" dirty="0">
                <a:latin typeface="+mn-ea"/>
              </a:rPr>
              <a:t> </a:t>
            </a:r>
            <a:r>
              <a:rPr lang="en-US" altLang="zh-CN" sz="1800" dirty="0">
                <a:latin typeface="+mn-ea"/>
              </a:rPr>
              <a:t>VisDrone.yaml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9455" y="1347470"/>
            <a:ext cx="7958455" cy="3744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414623"/>
            <a:ext cx="7373644" cy="697885"/>
            <a:chOff x="3132492" y="554842"/>
            <a:chExt cx="7341875" cy="697885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166164" y="554842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5" name="图片 24" descr="图形用户界面, 图表, 折线图&#10;&#10;AI 生成的内容可能不正确。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30" y="1550462"/>
            <a:ext cx="9838573" cy="4919287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605482" y="3080085"/>
            <a:ext cx="364797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dirty="0">
                <a:latin typeface="+mn-ea"/>
              </a:rPr>
              <a:t>输入尺寸：</a:t>
            </a:r>
            <a:r>
              <a:rPr lang="en-US" altLang="zh-CN" dirty="0">
                <a:latin typeface="+mn-ea"/>
              </a:rPr>
              <a:t>320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800" dirty="0">
                <a:latin typeface="+mn-ea"/>
              </a:rPr>
              <a:t>batch size</a:t>
            </a:r>
            <a:r>
              <a:rPr lang="zh-CN" altLang="en-US" sz="1800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4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800" dirty="0">
                <a:latin typeface="+mn-ea"/>
              </a:rPr>
              <a:t>epoch</a:t>
            </a:r>
            <a:r>
              <a:rPr lang="zh-CN" altLang="en-US" sz="1800" dirty="0">
                <a:latin typeface="+mn-ea"/>
              </a:rPr>
              <a:t>数：</a:t>
            </a:r>
            <a:r>
              <a:rPr lang="en-US" altLang="zh-CN" dirty="0">
                <a:latin typeface="+mn-ea"/>
              </a:rPr>
              <a:t>5</a:t>
            </a:r>
            <a:endParaRPr lang="en-US" altLang="zh-CN" sz="1800" dirty="0"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528924"/>
            <a:ext cx="7373644" cy="583584"/>
            <a:chOff x="3132492" y="669143"/>
            <a:chExt cx="7341875" cy="58358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464698" y="669143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训练结果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2" name="图片 21" descr="许多乐高玩具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85" y="1206022"/>
            <a:ext cx="5124642" cy="51246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669" y="1625218"/>
            <a:ext cx="4371975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429469" y="528924"/>
            <a:ext cx="7373644" cy="583584"/>
            <a:chOff x="3132492" y="669143"/>
            <a:chExt cx="7341875" cy="583584"/>
          </a:xfrm>
        </p:grpSpPr>
        <p:sp>
          <p:nvSpPr>
            <p:cNvPr id="10" name="矩形 9"/>
            <p:cNvSpPr/>
            <p:nvPr/>
          </p:nvSpPr>
          <p:spPr>
            <a:xfrm>
              <a:off x="3132492" y="1207008"/>
              <a:ext cx="7341875" cy="45719"/>
            </a:xfrm>
            <a:prstGeom prst="rect">
              <a:avLst/>
            </a:prstGeom>
            <a:solidFill>
              <a:srgbClr val="004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5464698" y="669143"/>
              <a:ext cx="1409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4C95"/>
                  </a:solidFill>
                  <a:cs typeface="+mn-ea"/>
                  <a:sym typeface="+mn-lt"/>
                </a:rPr>
                <a:t>检测结果</a:t>
              </a:r>
              <a:endParaRPr lang="zh-CN" altLang="en-US" sz="2400" dirty="0">
                <a:solidFill>
                  <a:srgbClr val="004C9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6200000">
            <a:off x="10250617" y="-5218513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3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 rot="5400000" flipH="1">
            <a:off x="-4491906" y="-5166040"/>
            <a:ext cx="6440943" cy="6440945"/>
            <a:chOff x="10978697" y="4915088"/>
            <a:chExt cx="6440943" cy="6440945"/>
          </a:xfrm>
          <a:solidFill>
            <a:srgbClr val="004C95">
              <a:alpha val="5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 rot="2811066">
              <a:off x="10978696" y="49150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20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2811066">
              <a:off x="11131096" y="5067489"/>
              <a:ext cx="6288545" cy="6288543"/>
              <a:chOff x="2967127" y="3028128"/>
              <a:chExt cx="1080000" cy="1080000"/>
            </a:xfrm>
            <a:grpFill/>
          </p:grpSpPr>
          <p:sp>
            <p:nvSpPr>
              <p:cNvPr id="18" name="圆角矩形 5"/>
              <p:cNvSpPr>
                <a:spLocks noChangeAspect="1"/>
              </p:cNvSpPr>
              <p:nvPr/>
            </p:nvSpPr>
            <p:spPr>
              <a:xfrm rot="18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圆角矩形 6"/>
              <p:cNvSpPr>
                <a:spLocks noChangeAspect="1"/>
              </p:cNvSpPr>
              <p:nvPr/>
            </p:nvSpPr>
            <p:spPr>
              <a:xfrm rot="2700000">
                <a:off x="2967127" y="3028128"/>
                <a:ext cx="1080000" cy="1080000"/>
              </a:xfrm>
              <a:prstGeom prst="roundRect">
                <a:avLst>
                  <a:gd name="adj" fmla="val 30000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4052570"/>
            <a:ext cx="5798820" cy="18942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22070"/>
            <a:ext cx="5289550" cy="2118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1525905"/>
            <a:ext cx="4767580" cy="4752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TABLE_ENDDRAG_ORIGIN_RECT" val="830*288"/>
  <p:tag name="TABLE_ENDDRAG_RECT" val="68*352*830*288"/>
</p:tagLst>
</file>

<file path=ppt/tags/tag2.xml><?xml version="1.0" encoding="utf-8"?>
<p:tagLst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ezu4aob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3275</Words>
  <Application>WPS 演示</Application>
  <PresentationFormat>自定义</PresentationFormat>
  <Paragraphs>288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Baoli SC</vt:lpstr>
      <vt:lpstr>微软雅黑</vt:lpstr>
      <vt:lpstr>Arial Unicode MS</vt:lpstr>
      <vt:lpstr>等线</vt:lpstr>
      <vt:lpstr>仿宋</vt:lpstr>
      <vt:lpstr>DeepSeek-CJK-patch</vt:lpstr>
      <vt:lpstr>Segoe Print</vt:lpstr>
      <vt:lpstr>-apple-system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蓝色工作计划</dc:title>
  <dc:creator>第一PPT</dc:creator>
  <cp:keywords>www.1ppt.com</cp:keywords>
  <dc:description>www.1ppt.com</dc:description>
  <cp:lastModifiedBy>翰林</cp:lastModifiedBy>
  <cp:revision>2770</cp:revision>
  <dcterms:created xsi:type="dcterms:W3CDTF">2015-12-01T09:06:00Z</dcterms:created>
  <dcterms:modified xsi:type="dcterms:W3CDTF">2025-06-08T16:32:28Z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68D40D72DDE64836A6FFBF148CD97235_13</vt:lpwstr>
  </property>
  <property fmtid="{D5CDD505-2E9C-101B-9397-08002B2CF9AE}" pid="3" name="KSOProductBuildVer">
    <vt:lpwstr>2052-12.1.0.21171</vt:lpwstr>
  </property>
</Properties>
</file>